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5"/>
  </p:notesMasterIdLst>
  <p:sldIdLst>
    <p:sldId id="277" r:id="rId2"/>
    <p:sldId id="278" r:id="rId3"/>
    <p:sldId id="279" r:id="rId4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rgbClr val="FFFFFF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rgbClr val="FFFFFF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rgbClr val="FFFFFF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rgbClr val="FFFFFF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rgbClr val="FFFFFF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FFFFFF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FFFFFF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FFFFFF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FFFFFF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10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B9A06D"/>
    <a:srgbClr val="66FF33"/>
    <a:srgbClr val="669900"/>
    <a:srgbClr val="FFFFCC"/>
    <a:srgbClr val="0000FF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79" autoAdjust="0"/>
  </p:normalViewPr>
  <p:slideViewPr>
    <p:cSldViewPr snapToGrid="0" snapToObjects="1">
      <p:cViewPr varScale="1">
        <p:scale>
          <a:sx n="107" d="100"/>
          <a:sy n="107" d="100"/>
        </p:scale>
        <p:origin x="1734" y="114"/>
      </p:cViewPr>
      <p:guideLst>
        <p:guide orient="horz" pos="2160"/>
        <p:guide pos="11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40" d="100"/>
          <a:sy n="40" d="100"/>
        </p:scale>
        <p:origin x="-148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3B41E73-1158-44EA-A252-F75C890F949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991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7171" name="Arc 3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G0" fmla="+- 312 0 0"/>
                <a:gd name="G1" fmla="+- 21600 0 0"/>
                <a:gd name="G2" fmla="+- 21600 0 0"/>
                <a:gd name="T0" fmla="*/ 300 w 21912"/>
                <a:gd name="T1" fmla="*/ 0 h 43200"/>
                <a:gd name="T2" fmla="*/ 0 w 21912"/>
                <a:gd name="T3" fmla="*/ 43198 h 43200"/>
                <a:gd name="T4" fmla="*/ 312 w 2191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172" name="Arc 4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G0" fmla="+- 324 0 0"/>
                <a:gd name="G1" fmla="+- 21600 0 0"/>
                <a:gd name="G2" fmla="+- 21600 0 0"/>
                <a:gd name="T0" fmla="*/ 312 w 21924"/>
                <a:gd name="T1" fmla="*/ 0 h 43200"/>
                <a:gd name="T2" fmla="*/ 0 w 21924"/>
                <a:gd name="T3" fmla="*/ 43198 h 43200"/>
                <a:gd name="T4" fmla="*/ 324 w 2192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173" name="Arc 5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G0" fmla="+- 325 0 0"/>
                <a:gd name="G1" fmla="+- 21600 0 0"/>
                <a:gd name="G2" fmla="+- 21600 0 0"/>
                <a:gd name="T0" fmla="*/ 313 w 21925"/>
                <a:gd name="T1" fmla="*/ 0 h 43200"/>
                <a:gd name="T2" fmla="*/ 0 w 21925"/>
                <a:gd name="T3" fmla="*/ 43198 h 43200"/>
                <a:gd name="T4" fmla="*/ 325 w 21925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174" name="AutoShape 6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7175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/>
              <a:t>Cliquez pour modifier le style du titre du masque</a:t>
            </a: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fr-FR" noProof="0"/>
              <a:t>Cliquez pour modifier le style des sous-titres du masque</a:t>
            </a: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179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DCBCC89-BD1E-4D85-AAD8-6C22D431831C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1FC085-373D-40FF-AD14-6651CEBAF45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2262810"/>
      </p:ext>
    </p:extLst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91200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9120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540966-3FEC-4DB2-B141-342222D98642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0453299"/>
      </p:ext>
    </p:extLst>
  </p:cSld>
  <p:clrMapOvr>
    <a:masterClrMapping/>
  </p:clrMapOvr>
  <p:transition spd="med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re. Texte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85800" y="2057400"/>
            <a:ext cx="3810000" cy="41148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2057400"/>
            <a:ext cx="3810000" cy="19812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48200" y="4191000"/>
            <a:ext cx="3810000" cy="19812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F0E1090-8D5B-41C2-96F1-F5B6788E7F1F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823798"/>
      </p:ext>
    </p:extLst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77FA65-E8A4-4809-BA2C-E81168D5F42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5290897"/>
      </p:ext>
    </p:extLst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5071BD-A62F-4ABE-B2C7-8FA02084A4C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1606849"/>
      </p:ext>
    </p:extLst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DB12C4-BD39-4171-8241-EDCDA907CAA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0286902"/>
      </p:ext>
    </p:extLst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4B4C2C-8CF0-46A1-85B8-30E6B0DE084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4171634"/>
      </p:ext>
    </p:extLst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89365-7A84-43FA-95B5-E35DEFD7FD5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1411316"/>
      </p:ext>
    </p:extLst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99DD55-EE41-4F8E-B8A9-296A5DE2F8D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4642958"/>
      </p:ext>
    </p:extLst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3CB93-7F3A-400B-B608-EFE349F5CA5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1097929"/>
      </p:ext>
    </p:extLst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5C71F6-B2B7-4E23-8AA1-08F4D115BBA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8809537"/>
      </p:ext>
    </p:extLst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457200" y="992188"/>
            <a:ext cx="8153400" cy="1600200"/>
            <a:chOff x="288" y="625"/>
            <a:chExt cx="5136" cy="1008"/>
          </a:xfrm>
        </p:grpSpPr>
        <p:sp>
          <p:nvSpPr>
            <p:cNvPr id="6147" name="Arc 3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G0" fmla="+- 312 0 0"/>
                <a:gd name="G1" fmla="+- 21600 0 0"/>
                <a:gd name="G2" fmla="+- 21600 0 0"/>
                <a:gd name="T0" fmla="*/ 300 w 21912"/>
                <a:gd name="T1" fmla="*/ 0 h 43200"/>
                <a:gd name="T2" fmla="*/ 0 w 21912"/>
                <a:gd name="T3" fmla="*/ 43198 h 43200"/>
                <a:gd name="T4" fmla="*/ 312 w 2191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148" name="Arc 4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G0" fmla="+- 324 0 0"/>
                <a:gd name="G1" fmla="+- 21600 0 0"/>
                <a:gd name="G2" fmla="+- 21600 0 0"/>
                <a:gd name="T0" fmla="*/ 312 w 21924"/>
                <a:gd name="T1" fmla="*/ 0 h 43200"/>
                <a:gd name="T2" fmla="*/ 0 w 21924"/>
                <a:gd name="T3" fmla="*/ 43198 h 43200"/>
                <a:gd name="T4" fmla="*/ 324 w 2192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149" name="Arc 5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G0" fmla="+- 325 0 0"/>
                <a:gd name="G1" fmla="+- 21600 0 0"/>
                <a:gd name="G2" fmla="+- 21600 0 0"/>
                <a:gd name="T0" fmla="*/ 313 w 21925"/>
                <a:gd name="T1" fmla="*/ 0 h 43200"/>
                <a:gd name="T2" fmla="*/ 0 w 21925"/>
                <a:gd name="T3" fmla="*/ 43198 h 43200"/>
                <a:gd name="T4" fmla="*/ 325 w 21925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150" name="AutoShape 6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615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 du masque</a:t>
            </a: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574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64F5B95A-57DA-4D96-8BE4-1B60E1E4720A}" type="slidenum">
              <a:rPr lang="fr-FR"/>
              <a:pPr/>
              <a:t>‹N°›</a:t>
            </a:fld>
            <a:endParaRPr lang="fr-F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ransition spd="med">
    <p:random/>
  </p:transition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5092" y="551658"/>
            <a:ext cx="8213190" cy="493485"/>
          </a:xfrm>
        </p:spPr>
        <p:txBody>
          <a:bodyPr/>
          <a:lstStyle/>
          <a:p>
            <a:pPr algn="l"/>
            <a:r>
              <a:rPr lang="fr-FR" sz="3200" i="0" dirty="0">
                <a:solidFill>
                  <a:srgbClr val="00B0F0"/>
                </a:solidFill>
                <a:latin typeface="Comic Sans MS" pitchFamily="66" charset="0"/>
              </a:rPr>
              <a:t>Comment écrire une demi-équation redox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77FA65-E8A4-4809-BA2C-E81168D5F423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550416" y="1957491"/>
            <a:ext cx="79077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L'écriture des demi-équations rédox est fondée sur les lois de conservation des éléments et des charges électriques: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AAE30C3-B431-4076-A37A-5C4A4A03FA50}"/>
              </a:ext>
            </a:extLst>
          </p:cNvPr>
          <p:cNvSpPr/>
          <p:nvPr/>
        </p:nvSpPr>
        <p:spPr>
          <a:xfrm>
            <a:off x="571206" y="2887174"/>
            <a:ext cx="788699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La conservation de la charge électrique est assurée par les électrons.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9C5D28F-11A5-4E60-8520-9EE354D0E29D}"/>
              </a:ext>
            </a:extLst>
          </p:cNvPr>
          <p:cNvSpPr txBox="1"/>
          <p:nvPr/>
        </p:nvSpPr>
        <p:spPr>
          <a:xfrm>
            <a:off x="571206" y="3429000"/>
            <a:ext cx="80098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La conservation des éléments nécessite, le cas échéant, l'intervention de l'oxygène (on le trouve dans l'eau pour les solutions aqueuses) et/ou des ions H</a:t>
            </a:r>
            <a:r>
              <a:rPr lang="fr-FR" baseline="30000" dirty="0"/>
              <a:t>+</a:t>
            </a:r>
            <a:r>
              <a:rPr lang="fr-FR" baseline="-25000" dirty="0"/>
              <a:t>(</a:t>
            </a:r>
            <a:r>
              <a:rPr lang="fr-FR" baseline="-25000" dirty="0" err="1"/>
              <a:t>aq</a:t>
            </a:r>
            <a:r>
              <a:rPr lang="fr-FR" baseline="-25000" dirty="0"/>
              <a:t>)</a:t>
            </a:r>
            <a:r>
              <a:rPr lang="fr-FR" dirty="0"/>
              <a:t> ou H</a:t>
            </a:r>
            <a:r>
              <a:rPr lang="fr-FR" baseline="-25000" dirty="0"/>
              <a:t>3</a:t>
            </a:r>
            <a:r>
              <a:rPr lang="fr-FR" dirty="0"/>
              <a:t>O</a:t>
            </a:r>
            <a:r>
              <a:rPr lang="fr-FR" baseline="30000" dirty="0"/>
              <a:t>+</a:t>
            </a:r>
            <a:r>
              <a:rPr lang="fr-FR" dirty="0"/>
              <a:t>(pour certaines réactions qui ont lieu en milieu acide).</a:t>
            </a:r>
          </a:p>
        </p:txBody>
      </p:sp>
    </p:spTree>
    <p:extLst>
      <p:ext uri="{BB962C8B-B14F-4D97-AF65-F5344CB8AC3E}">
        <p14:creationId xmlns:p14="http://schemas.microsoft.com/office/powerpoint/2010/main" val="2859839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3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AC55E1F-5F12-4036-893E-16314E924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89365-7A84-43FA-95B5-E35DEFD7FD51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104EBADB-B016-4036-8644-598CB1197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092" y="284086"/>
            <a:ext cx="8213190" cy="1100831"/>
          </a:xfrm>
        </p:spPr>
        <p:txBody>
          <a:bodyPr/>
          <a:lstStyle/>
          <a:p>
            <a:pPr algn="l"/>
            <a:r>
              <a:rPr lang="fr-FR" sz="3200" i="0" dirty="0">
                <a:solidFill>
                  <a:srgbClr val="00B0F0"/>
                </a:solidFill>
                <a:latin typeface="Comic Sans MS" pitchFamily="66" charset="0"/>
              </a:rPr>
              <a:t>Un exemple: écrire la demi-équation redox pour  le couple MnO</a:t>
            </a:r>
            <a:r>
              <a:rPr lang="fr-FR" sz="3200" i="0" baseline="-25000" dirty="0">
                <a:solidFill>
                  <a:srgbClr val="00B0F0"/>
                </a:solidFill>
                <a:latin typeface="Comic Sans MS" pitchFamily="66" charset="0"/>
              </a:rPr>
              <a:t>4</a:t>
            </a:r>
            <a:r>
              <a:rPr lang="fr-FR" sz="3200" i="0" baseline="30000" dirty="0">
                <a:solidFill>
                  <a:srgbClr val="00B0F0"/>
                </a:solidFill>
                <a:latin typeface="Comic Sans MS" pitchFamily="66" charset="0"/>
              </a:rPr>
              <a:t>-</a:t>
            </a:r>
            <a:r>
              <a:rPr lang="fr-FR" sz="3200" i="0" dirty="0">
                <a:solidFill>
                  <a:srgbClr val="00B0F0"/>
                </a:solidFill>
                <a:latin typeface="Comic Sans MS" pitchFamily="66" charset="0"/>
              </a:rPr>
              <a:t>/Mn</a:t>
            </a:r>
            <a:r>
              <a:rPr lang="fr-FR" sz="3200" i="0" baseline="30000" dirty="0">
                <a:solidFill>
                  <a:srgbClr val="00B0F0"/>
                </a:solidFill>
                <a:latin typeface="Comic Sans MS" pitchFamily="66" charset="0"/>
              </a:rPr>
              <a:t>2+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B964DC9-3686-4AB7-9025-FC93EEF62A2F}"/>
              </a:ext>
            </a:extLst>
          </p:cNvPr>
          <p:cNvSpPr txBox="1"/>
          <p:nvPr/>
        </p:nvSpPr>
        <p:spPr>
          <a:xfrm>
            <a:off x="239697" y="1986992"/>
            <a:ext cx="37985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  <a:r>
              <a:rPr lang="fr-FR" baseline="30000" dirty="0"/>
              <a:t>ère</a:t>
            </a:r>
            <a:r>
              <a:rPr lang="fr-FR" dirty="0"/>
              <a:t> étape: conservation des </a:t>
            </a:r>
            <a:r>
              <a:rPr lang="fr-FR"/>
              <a:t>éléments autres </a:t>
            </a:r>
            <a:r>
              <a:rPr lang="fr-FR" dirty="0"/>
              <a:t>que O et H, ici Mn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A707C36-2489-43D8-90CC-7A83C3E920C0}"/>
              </a:ext>
            </a:extLst>
          </p:cNvPr>
          <p:cNvSpPr txBox="1"/>
          <p:nvPr/>
        </p:nvSpPr>
        <p:spPr>
          <a:xfrm>
            <a:off x="4097455" y="2121763"/>
            <a:ext cx="42168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MnO</a:t>
            </a:r>
            <a:r>
              <a:rPr lang="fr-FR" baseline="-25000" dirty="0"/>
              <a:t>4</a:t>
            </a:r>
            <a:r>
              <a:rPr lang="fr-FR" baseline="30000" dirty="0"/>
              <a:t>-</a:t>
            </a:r>
            <a:r>
              <a:rPr lang="fr-FR" baseline="-25000" dirty="0"/>
              <a:t>(</a:t>
            </a:r>
            <a:r>
              <a:rPr lang="fr-FR" baseline="-25000" dirty="0" err="1"/>
              <a:t>aq</a:t>
            </a:r>
            <a:r>
              <a:rPr lang="fr-FR" baseline="-25000" dirty="0"/>
              <a:t>)</a:t>
            </a:r>
            <a:r>
              <a:rPr lang="fr-FR" dirty="0"/>
              <a:t>  =  Mn</a:t>
            </a:r>
            <a:r>
              <a:rPr lang="fr-FR" baseline="30000" dirty="0"/>
              <a:t>2+</a:t>
            </a:r>
            <a:r>
              <a:rPr lang="fr-FR" baseline="-25000" dirty="0"/>
              <a:t>(</a:t>
            </a:r>
            <a:r>
              <a:rPr lang="fr-FR" baseline="-25000" dirty="0" err="1"/>
              <a:t>aq</a:t>
            </a:r>
            <a:r>
              <a:rPr lang="fr-FR" baseline="-25000" dirty="0"/>
              <a:t>)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CC550D0-3CEB-4076-8043-AC1304CA30FD}"/>
              </a:ext>
            </a:extLst>
          </p:cNvPr>
          <p:cNvSpPr txBox="1"/>
          <p:nvPr/>
        </p:nvSpPr>
        <p:spPr>
          <a:xfrm>
            <a:off x="239697" y="2759417"/>
            <a:ext cx="37985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</a:t>
            </a:r>
            <a:r>
              <a:rPr lang="fr-FR" baseline="30000" dirty="0"/>
              <a:t>ème</a:t>
            </a:r>
            <a:r>
              <a:rPr lang="fr-FR" dirty="0"/>
              <a:t> étape: conservation de l’élément O. En milieu aqueux cela se fait avec l'eau.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0D48AAB-C176-4246-82AC-5D8473701C71}"/>
              </a:ext>
            </a:extLst>
          </p:cNvPr>
          <p:cNvSpPr/>
          <p:nvPr/>
        </p:nvSpPr>
        <p:spPr>
          <a:xfrm>
            <a:off x="4097455" y="2885393"/>
            <a:ext cx="379854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MnO</a:t>
            </a:r>
            <a:r>
              <a:rPr lang="pt-BR" baseline="-25000" dirty="0"/>
              <a:t>4</a:t>
            </a:r>
            <a:r>
              <a:rPr lang="pt-BR" baseline="30000" dirty="0"/>
              <a:t>- </a:t>
            </a:r>
            <a:r>
              <a:rPr lang="pt-BR" baseline="-25000" dirty="0"/>
              <a:t>(aq)</a:t>
            </a:r>
            <a:r>
              <a:rPr lang="pt-BR" dirty="0"/>
              <a:t>  =  Mn</a:t>
            </a:r>
            <a:r>
              <a:rPr lang="pt-BR" baseline="30000" dirty="0"/>
              <a:t>2+ </a:t>
            </a:r>
            <a:r>
              <a:rPr lang="pt-BR" baseline="-25000" dirty="0"/>
              <a:t>(aq) </a:t>
            </a:r>
            <a:r>
              <a:rPr lang="pt-BR" dirty="0"/>
              <a:t>+ 4 H</a:t>
            </a:r>
            <a:r>
              <a:rPr lang="pt-BR" baseline="-25000" dirty="0"/>
              <a:t>2</a:t>
            </a:r>
            <a:r>
              <a:rPr lang="pt-BR" dirty="0"/>
              <a:t>O</a:t>
            </a:r>
            <a:endParaRPr lang="fr-F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AFA02D-D45B-480E-8AE7-B45141A70CCD}"/>
              </a:ext>
            </a:extLst>
          </p:cNvPr>
          <p:cNvSpPr/>
          <p:nvPr/>
        </p:nvSpPr>
        <p:spPr>
          <a:xfrm>
            <a:off x="239697" y="3882402"/>
            <a:ext cx="385775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/>
              <a:t>ème</a:t>
            </a:r>
            <a:r>
              <a:rPr lang="fr-FR" dirty="0"/>
              <a:t> étape: Il faut équilibrer l'élément hydrogène introduit par l'eau. En milieu acide on utilise H</a:t>
            </a:r>
            <a:r>
              <a:rPr lang="fr-FR" baseline="30000" dirty="0"/>
              <a:t>+</a:t>
            </a:r>
            <a:r>
              <a:rPr lang="fr-FR" baseline="-25000" dirty="0"/>
              <a:t>(</a:t>
            </a:r>
            <a:r>
              <a:rPr lang="fr-FR" baseline="-25000" dirty="0" err="1"/>
              <a:t>aq</a:t>
            </a:r>
            <a:r>
              <a:rPr lang="fr-FR" baseline="-25000" dirty="0"/>
              <a:t>)</a:t>
            </a:r>
            <a:r>
              <a:rPr lang="fr-FR" dirty="0"/>
              <a:t> (ou H</a:t>
            </a:r>
            <a:r>
              <a:rPr lang="fr-FR" baseline="-25000" dirty="0"/>
              <a:t>3</a:t>
            </a:r>
            <a:r>
              <a:rPr lang="fr-FR" dirty="0"/>
              <a:t>O</a:t>
            </a:r>
            <a:r>
              <a:rPr lang="fr-FR" baseline="30000" dirty="0"/>
              <a:t>+</a:t>
            </a:r>
            <a:r>
              <a:rPr lang="fr-FR" dirty="0"/>
              <a:t>, ion oxonium)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87BA670-64E4-4058-B8E9-2AC2F3EEAF73}"/>
              </a:ext>
            </a:extLst>
          </p:cNvPr>
          <p:cNvSpPr/>
          <p:nvPr/>
        </p:nvSpPr>
        <p:spPr>
          <a:xfrm>
            <a:off x="4097454" y="4272972"/>
            <a:ext cx="50247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MnO</a:t>
            </a:r>
            <a:r>
              <a:rPr lang="pt-BR" baseline="-25000" dirty="0"/>
              <a:t>4</a:t>
            </a:r>
            <a:r>
              <a:rPr lang="pt-BR" baseline="30000" dirty="0"/>
              <a:t>- </a:t>
            </a:r>
            <a:r>
              <a:rPr lang="pt-BR" baseline="-25000" dirty="0"/>
              <a:t>(aq)</a:t>
            </a:r>
            <a:r>
              <a:rPr lang="pt-BR" dirty="0"/>
              <a:t> + 8H</a:t>
            </a:r>
            <a:r>
              <a:rPr lang="pt-BR" baseline="30000" dirty="0"/>
              <a:t>+</a:t>
            </a:r>
            <a:r>
              <a:rPr lang="pt-BR" dirty="0"/>
              <a:t>(aq) =  Mn</a:t>
            </a:r>
            <a:r>
              <a:rPr lang="pt-BR" baseline="30000" dirty="0"/>
              <a:t>2+ </a:t>
            </a:r>
            <a:r>
              <a:rPr lang="pt-BR" baseline="-25000" dirty="0"/>
              <a:t>(aq) </a:t>
            </a:r>
            <a:r>
              <a:rPr lang="pt-BR" dirty="0"/>
              <a:t>+ 4 H</a:t>
            </a:r>
            <a:r>
              <a:rPr lang="pt-BR" baseline="-25000" dirty="0"/>
              <a:t>2</a:t>
            </a:r>
            <a:r>
              <a:rPr lang="pt-BR" dirty="0"/>
              <a:t>O</a:t>
            </a:r>
            <a:endParaRPr lang="fr-FR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EFD2972-F26C-4667-9F97-6FFEC517D7A3}"/>
              </a:ext>
            </a:extLst>
          </p:cNvPr>
          <p:cNvSpPr/>
          <p:nvPr/>
        </p:nvSpPr>
        <p:spPr>
          <a:xfrm>
            <a:off x="239698" y="5624323"/>
            <a:ext cx="363984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4</a:t>
            </a:r>
            <a:r>
              <a:rPr lang="fr-FR" baseline="30000" dirty="0"/>
              <a:t>ème</a:t>
            </a:r>
            <a:r>
              <a:rPr lang="fr-FR" dirty="0"/>
              <a:t> étape: Il reste à équilibrer les charges électriques. On utilise pour cela les électrons.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6A031CD-0A1B-464B-951D-C178CC284061}"/>
              </a:ext>
            </a:extLst>
          </p:cNvPr>
          <p:cNvSpPr/>
          <p:nvPr/>
        </p:nvSpPr>
        <p:spPr>
          <a:xfrm>
            <a:off x="3879542" y="5836604"/>
            <a:ext cx="50247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MnO</a:t>
            </a:r>
            <a:r>
              <a:rPr lang="pt-BR" baseline="-25000" dirty="0"/>
              <a:t>4</a:t>
            </a:r>
            <a:r>
              <a:rPr lang="pt-BR" baseline="30000" dirty="0"/>
              <a:t>- </a:t>
            </a:r>
            <a:r>
              <a:rPr lang="pt-BR" baseline="-25000" dirty="0"/>
              <a:t>(aq)</a:t>
            </a:r>
            <a:r>
              <a:rPr lang="pt-BR" dirty="0"/>
              <a:t> + 8H</a:t>
            </a:r>
            <a:r>
              <a:rPr lang="pt-BR" baseline="30000" dirty="0"/>
              <a:t>+</a:t>
            </a:r>
            <a:r>
              <a:rPr lang="pt-BR" dirty="0"/>
              <a:t>(aq) + 5 e</a:t>
            </a:r>
            <a:r>
              <a:rPr lang="pt-BR" baseline="30000" dirty="0"/>
              <a:t>- </a:t>
            </a:r>
            <a:r>
              <a:rPr lang="pt-BR" dirty="0"/>
              <a:t>=  Mn</a:t>
            </a:r>
            <a:r>
              <a:rPr lang="pt-BR" baseline="30000" dirty="0"/>
              <a:t>2+ </a:t>
            </a:r>
            <a:r>
              <a:rPr lang="pt-BR" baseline="-25000" dirty="0"/>
              <a:t>(aq) </a:t>
            </a:r>
            <a:r>
              <a:rPr lang="pt-BR" dirty="0"/>
              <a:t>+ 4 H</a:t>
            </a:r>
            <a:r>
              <a:rPr lang="pt-BR" baseline="-25000" dirty="0"/>
              <a:t>2</a:t>
            </a:r>
            <a:r>
              <a:rPr lang="pt-BR" dirty="0"/>
              <a:t>O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30070616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3947BC89-1E7F-4D38-861A-774959A07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89365-7A84-43FA-95B5-E35DEFD7FD51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5582D49C-F995-4F9F-BACC-30044EFB5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6349" y="284087"/>
            <a:ext cx="3889355" cy="665824"/>
          </a:xfrm>
        </p:spPr>
        <p:txBody>
          <a:bodyPr/>
          <a:lstStyle/>
          <a:p>
            <a:pPr algn="l"/>
            <a:r>
              <a:rPr lang="fr-FR" sz="3200" i="0" dirty="0">
                <a:solidFill>
                  <a:srgbClr val="00B0F0"/>
                </a:solidFill>
                <a:latin typeface="Comic Sans MS" pitchFamily="66" charset="0"/>
              </a:rPr>
              <a:t>A vous de jouer !</a:t>
            </a:r>
            <a:endParaRPr lang="fr-FR" sz="3200" i="0" baseline="30000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D68692-BE73-4942-A8C2-01B242FA763A}"/>
              </a:ext>
            </a:extLst>
          </p:cNvPr>
          <p:cNvSpPr/>
          <p:nvPr/>
        </p:nvSpPr>
        <p:spPr>
          <a:xfrm>
            <a:off x="870008" y="1880335"/>
            <a:ext cx="362209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1.	O</a:t>
            </a:r>
            <a:r>
              <a:rPr lang="fr-FR" baseline="-25000" dirty="0"/>
              <a:t>3</a:t>
            </a:r>
            <a:r>
              <a:rPr lang="fr-FR" dirty="0"/>
              <a:t>(g)/O</a:t>
            </a:r>
            <a:r>
              <a:rPr lang="fr-FR" baseline="-25000" dirty="0"/>
              <a:t>2</a:t>
            </a:r>
            <a:r>
              <a:rPr lang="fr-FR" dirty="0"/>
              <a:t>(g) </a:t>
            </a:r>
          </a:p>
          <a:p>
            <a:r>
              <a:rPr lang="fr-FR" dirty="0"/>
              <a:t>2.	</a:t>
            </a:r>
            <a:r>
              <a:rPr lang="fr-FR" dirty="0" err="1"/>
              <a:t>HClO</a:t>
            </a:r>
            <a:r>
              <a:rPr lang="fr-FR" dirty="0"/>
              <a:t>(</a:t>
            </a:r>
            <a:r>
              <a:rPr lang="fr-FR" dirty="0" err="1"/>
              <a:t>aq</a:t>
            </a:r>
            <a:r>
              <a:rPr lang="fr-FR" dirty="0"/>
              <a:t>)/ Cl</a:t>
            </a:r>
            <a:r>
              <a:rPr lang="fr-FR" baseline="-25000" dirty="0"/>
              <a:t>2</a:t>
            </a:r>
            <a:r>
              <a:rPr lang="fr-FR" dirty="0"/>
              <a:t>(g) </a:t>
            </a:r>
          </a:p>
          <a:p>
            <a:r>
              <a:rPr lang="fr-FR" dirty="0"/>
              <a:t>3.	O</a:t>
            </a:r>
            <a:r>
              <a:rPr lang="fr-FR" baseline="-25000" dirty="0"/>
              <a:t>2</a:t>
            </a:r>
            <a:r>
              <a:rPr lang="fr-FR" dirty="0"/>
              <a:t>(g) / H</a:t>
            </a:r>
            <a:r>
              <a:rPr lang="fr-FR" baseline="-25000" dirty="0"/>
              <a:t>2</a:t>
            </a:r>
            <a:r>
              <a:rPr lang="fr-FR" dirty="0"/>
              <a:t>O(l)</a:t>
            </a:r>
          </a:p>
          <a:p>
            <a:r>
              <a:rPr lang="fr-FR" dirty="0"/>
              <a:t>4.	Cr</a:t>
            </a:r>
            <a:r>
              <a:rPr lang="fr-FR" baseline="-25000" dirty="0"/>
              <a:t>2</a:t>
            </a:r>
            <a:r>
              <a:rPr lang="fr-FR" dirty="0"/>
              <a:t>O</a:t>
            </a:r>
            <a:r>
              <a:rPr lang="fr-FR" baseline="-25000" dirty="0"/>
              <a:t>7</a:t>
            </a:r>
            <a:r>
              <a:rPr lang="fr-FR" baseline="30000" dirty="0"/>
              <a:t>2-</a:t>
            </a:r>
            <a:r>
              <a:rPr lang="fr-FR" dirty="0"/>
              <a:t>(</a:t>
            </a:r>
            <a:r>
              <a:rPr lang="fr-FR" dirty="0" err="1"/>
              <a:t>aq</a:t>
            </a:r>
            <a:r>
              <a:rPr lang="fr-FR" dirty="0"/>
              <a:t>) / Cr</a:t>
            </a:r>
            <a:r>
              <a:rPr lang="fr-FR" baseline="30000" dirty="0"/>
              <a:t>3+</a:t>
            </a:r>
            <a:r>
              <a:rPr lang="fr-FR" baseline="-25000" dirty="0"/>
              <a:t>(</a:t>
            </a:r>
            <a:r>
              <a:rPr lang="fr-FR" baseline="-25000" dirty="0" err="1"/>
              <a:t>aq</a:t>
            </a:r>
            <a:r>
              <a:rPr lang="fr-FR" baseline="-25000" dirty="0"/>
              <a:t>)</a:t>
            </a:r>
          </a:p>
          <a:p>
            <a:r>
              <a:rPr lang="fr-FR" dirty="0"/>
              <a:t>5.	NO</a:t>
            </a:r>
            <a:r>
              <a:rPr lang="fr-FR" baseline="-25000" dirty="0"/>
              <a:t>3</a:t>
            </a:r>
            <a:r>
              <a:rPr lang="fr-FR" baseline="30000" dirty="0"/>
              <a:t>-</a:t>
            </a:r>
            <a:r>
              <a:rPr lang="fr-FR" dirty="0"/>
              <a:t>(</a:t>
            </a:r>
            <a:r>
              <a:rPr lang="fr-FR" dirty="0" err="1"/>
              <a:t>aq</a:t>
            </a:r>
            <a:r>
              <a:rPr lang="fr-FR" dirty="0"/>
              <a:t>) / HNO</a:t>
            </a:r>
            <a:r>
              <a:rPr lang="fr-FR" baseline="-25000" dirty="0"/>
              <a:t>2</a:t>
            </a:r>
            <a:r>
              <a:rPr lang="fr-FR" dirty="0"/>
              <a:t> (</a:t>
            </a:r>
            <a:r>
              <a:rPr lang="fr-FR" dirty="0" err="1"/>
              <a:t>aq</a:t>
            </a:r>
            <a:r>
              <a:rPr lang="fr-FR" dirty="0"/>
              <a:t>) </a:t>
            </a:r>
          </a:p>
          <a:p>
            <a:r>
              <a:rPr lang="fr-FR" dirty="0"/>
              <a:t>6.	Ag</a:t>
            </a:r>
            <a:r>
              <a:rPr lang="fr-FR" baseline="-25000" dirty="0"/>
              <a:t>2</a:t>
            </a:r>
            <a:r>
              <a:rPr lang="fr-FR" dirty="0"/>
              <a:t>O (s) / Ag(s)</a:t>
            </a:r>
          </a:p>
          <a:p>
            <a:r>
              <a:rPr lang="fr-FR" dirty="0"/>
              <a:t>7.	CO</a:t>
            </a:r>
            <a:r>
              <a:rPr lang="fr-FR" baseline="-25000" dirty="0"/>
              <a:t>2</a:t>
            </a:r>
            <a:r>
              <a:rPr lang="fr-FR" dirty="0"/>
              <a:t> (g) / H</a:t>
            </a:r>
            <a:r>
              <a:rPr lang="fr-FR" baseline="-25000" dirty="0"/>
              <a:t>2</a:t>
            </a:r>
            <a:r>
              <a:rPr lang="fr-FR" dirty="0"/>
              <a:t>C</a:t>
            </a:r>
            <a:r>
              <a:rPr lang="fr-FR" baseline="-25000" dirty="0"/>
              <a:t>2</a:t>
            </a:r>
            <a:r>
              <a:rPr lang="fr-FR" dirty="0"/>
              <a:t>O</a:t>
            </a:r>
            <a:r>
              <a:rPr lang="fr-FR" baseline="-25000" dirty="0"/>
              <a:t>4</a:t>
            </a:r>
            <a:r>
              <a:rPr lang="fr-FR" dirty="0"/>
              <a:t>(</a:t>
            </a:r>
            <a:r>
              <a:rPr lang="fr-FR" dirty="0" err="1"/>
              <a:t>aq</a:t>
            </a:r>
            <a:r>
              <a:rPr lang="fr-FR" dirty="0"/>
              <a:t>) </a:t>
            </a:r>
          </a:p>
          <a:p>
            <a:r>
              <a:rPr lang="fr-FR" dirty="0"/>
              <a:t>8.	ClO</a:t>
            </a:r>
            <a:r>
              <a:rPr lang="fr-FR" baseline="-25000" dirty="0"/>
              <a:t>3</a:t>
            </a:r>
            <a:r>
              <a:rPr lang="fr-FR" baseline="30000" dirty="0"/>
              <a:t>-</a:t>
            </a:r>
            <a:r>
              <a:rPr lang="fr-FR" dirty="0"/>
              <a:t>(</a:t>
            </a:r>
            <a:r>
              <a:rPr lang="fr-FR" dirty="0" err="1"/>
              <a:t>aq</a:t>
            </a:r>
            <a:r>
              <a:rPr lang="fr-FR" dirty="0"/>
              <a:t>) / Cl</a:t>
            </a:r>
            <a:r>
              <a:rPr lang="fr-FR" baseline="-25000" dirty="0"/>
              <a:t>2</a:t>
            </a:r>
            <a:r>
              <a:rPr lang="fr-FR" dirty="0"/>
              <a:t> (g) </a:t>
            </a:r>
          </a:p>
          <a:p>
            <a:r>
              <a:rPr lang="fr-FR" dirty="0"/>
              <a:t>9.	O</a:t>
            </a:r>
            <a:r>
              <a:rPr lang="fr-FR" baseline="-25000" dirty="0"/>
              <a:t>2</a:t>
            </a:r>
            <a:r>
              <a:rPr lang="fr-FR" dirty="0"/>
              <a:t>(g) / H</a:t>
            </a:r>
            <a:r>
              <a:rPr lang="fr-FR" baseline="-25000" dirty="0"/>
              <a:t>2</a:t>
            </a:r>
            <a:r>
              <a:rPr lang="fr-FR" dirty="0"/>
              <a:t>O</a:t>
            </a:r>
            <a:r>
              <a:rPr lang="fr-FR" baseline="-25000" dirty="0"/>
              <a:t>2</a:t>
            </a:r>
            <a:r>
              <a:rPr lang="fr-FR" dirty="0"/>
              <a:t> (</a:t>
            </a:r>
            <a:r>
              <a:rPr lang="fr-FR" dirty="0" err="1"/>
              <a:t>aq</a:t>
            </a:r>
            <a:r>
              <a:rPr lang="fr-FR" dirty="0"/>
              <a:t>) </a:t>
            </a:r>
          </a:p>
          <a:p>
            <a:r>
              <a:rPr lang="fr-FR" dirty="0"/>
              <a:t>10.	S(s) / H</a:t>
            </a:r>
            <a:r>
              <a:rPr lang="fr-FR" baseline="-25000" dirty="0"/>
              <a:t>2</a:t>
            </a:r>
            <a:r>
              <a:rPr lang="fr-FR" dirty="0"/>
              <a:t>S(</a:t>
            </a:r>
            <a:r>
              <a:rPr lang="fr-FR" dirty="0" err="1"/>
              <a:t>aq</a:t>
            </a:r>
            <a:r>
              <a:rPr lang="fr-FR" dirty="0"/>
              <a:t>) </a:t>
            </a:r>
          </a:p>
          <a:p>
            <a:r>
              <a:rPr lang="fr-FR" dirty="0"/>
              <a:t>11.	FeO</a:t>
            </a:r>
            <a:r>
              <a:rPr lang="fr-FR" baseline="-25000" dirty="0"/>
              <a:t>4</a:t>
            </a:r>
            <a:r>
              <a:rPr lang="fr-FR" baseline="30000" dirty="0"/>
              <a:t>2-</a:t>
            </a:r>
            <a:r>
              <a:rPr lang="fr-FR" dirty="0"/>
              <a:t> (</a:t>
            </a:r>
            <a:r>
              <a:rPr lang="fr-FR" dirty="0" err="1"/>
              <a:t>aq</a:t>
            </a:r>
            <a:r>
              <a:rPr lang="fr-FR" dirty="0"/>
              <a:t>) / Fe</a:t>
            </a:r>
            <a:r>
              <a:rPr lang="fr-FR" baseline="30000" dirty="0"/>
              <a:t>3+</a:t>
            </a:r>
            <a:r>
              <a:rPr lang="fr-FR" dirty="0"/>
              <a:t>(</a:t>
            </a:r>
            <a:r>
              <a:rPr lang="fr-FR" dirty="0" err="1"/>
              <a:t>aq</a:t>
            </a:r>
            <a:r>
              <a:rPr lang="fr-FR" dirty="0"/>
              <a:t>) </a:t>
            </a:r>
          </a:p>
          <a:p>
            <a:r>
              <a:rPr lang="fr-FR" dirty="0"/>
              <a:t>12.	Fe</a:t>
            </a:r>
            <a:r>
              <a:rPr lang="fr-FR" baseline="-25000" dirty="0"/>
              <a:t>3</a:t>
            </a:r>
            <a:r>
              <a:rPr lang="fr-FR" dirty="0"/>
              <a:t>O</a:t>
            </a:r>
            <a:r>
              <a:rPr lang="fr-FR" baseline="-25000" dirty="0"/>
              <a:t>4</a:t>
            </a:r>
            <a:r>
              <a:rPr lang="fr-FR" baseline="30000" dirty="0"/>
              <a:t> </a:t>
            </a:r>
            <a:r>
              <a:rPr lang="fr-FR" dirty="0"/>
              <a:t>(s) / Fe</a:t>
            </a:r>
            <a:r>
              <a:rPr lang="fr-FR" baseline="30000" dirty="0"/>
              <a:t>2+</a:t>
            </a:r>
            <a:r>
              <a:rPr lang="fr-FR" dirty="0"/>
              <a:t>(</a:t>
            </a:r>
            <a:r>
              <a:rPr lang="fr-FR" dirty="0" err="1"/>
              <a:t>aq</a:t>
            </a:r>
            <a:r>
              <a:rPr lang="fr-FR" dirty="0"/>
              <a:t>) </a:t>
            </a:r>
          </a:p>
          <a:p>
            <a:r>
              <a:rPr lang="fr-FR" dirty="0"/>
              <a:t>13.	HIO(</a:t>
            </a:r>
            <a:r>
              <a:rPr lang="fr-FR" dirty="0" err="1"/>
              <a:t>aq</a:t>
            </a:r>
            <a:r>
              <a:rPr lang="fr-FR" dirty="0"/>
              <a:t>) / I</a:t>
            </a:r>
            <a:r>
              <a:rPr lang="fr-FR" baseline="30000" dirty="0"/>
              <a:t>-</a:t>
            </a:r>
            <a:r>
              <a:rPr lang="fr-FR" dirty="0"/>
              <a:t>(</a:t>
            </a:r>
            <a:r>
              <a:rPr lang="fr-FR" dirty="0" err="1"/>
              <a:t>aq</a:t>
            </a:r>
            <a:r>
              <a:rPr lang="fr-FR" dirty="0"/>
              <a:t>) </a:t>
            </a:r>
          </a:p>
          <a:p>
            <a:r>
              <a:rPr lang="fr-FR" dirty="0"/>
              <a:t>14.	MnO</a:t>
            </a:r>
            <a:r>
              <a:rPr lang="fr-FR" baseline="-25000" dirty="0"/>
              <a:t>2</a:t>
            </a:r>
            <a:r>
              <a:rPr lang="fr-FR" dirty="0"/>
              <a:t>(</a:t>
            </a:r>
            <a:r>
              <a:rPr lang="fr-FR" dirty="0" err="1"/>
              <a:t>aq</a:t>
            </a:r>
            <a:r>
              <a:rPr lang="fr-FR" dirty="0"/>
              <a:t>) / Mn</a:t>
            </a:r>
            <a:r>
              <a:rPr lang="fr-FR" baseline="30000" dirty="0"/>
              <a:t>2+</a:t>
            </a:r>
            <a:r>
              <a:rPr lang="fr-FR" dirty="0"/>
              <a:t>(</a:t>
            </a:r>
            <a:r>
              <a:rPr lang="fr-FR" dirty="0" err="1"/>
              <a:t>aq</a:t>
            </a:r>
            <a:r>
              <a:rPr lang="fr-FR" dirty="0"/>
              <a:t>) </a:t>
            </a:r>
          </a:p>
          <a:p>
            <a:r>
              <a:rPr lang="fr-FR" dirty="0"/>
              <a:t>15.	</a:t>
            </a:r>
            <a:r>
              <a:rPr lang="fr-FR" dirty="0" err="1"/>
              <a:t>HgO</a:t>
            </a:r>
            <a:r>
              <a:rPr lang="fr-FR" dirty="0"/>
              <a:t>(s) / Hg(l)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8F4F58-EA98-4987-802A-5078FA766DB4}"/>
              </a:ext>
            </a:extLst>
          </p:cNvPr>
          <p:cNvSpPr/>
          <p:nvPr/>
        </p:nvSpPr>
        <p:spPr>
          <a:xfrm>
            <a:off x="980981" y="1073441"/>
            <a:ext cx="70710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Déterminer les ½ équations électroniques suivante en milieu acide.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BFF9B8-BE98-46CF-896E-B7164F8E3BE4}"/>
              </a:ext>
            </a:extLst>
          </p:cNvPr>
          <p:cNvSpPr/>
          <p:nvPr/>
        </p:nvSpPr>
        <p:spPr>
          <a:xfrm>
            <a:off x="4429949" y="1888961"/>
            <a:ext cx="443884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Ozone/Dioxygène</a:t>
            </a:r>
          </a:p>
          <a:p>
            <a:r>
              <a:rPr lang="fr-FR" dirty="0"/>
              <a:t>Acide hypochloreux/ dichlore Dioxygène/eau</a:t>
            </a:r>
          </a:p>
          <a:p>
            <a:r>
              <a:rPr lang="fr-FR" dirty="0"/>
              <a:t>Ion dichromate/ ion chrome 3</a:t>
            </a:r>
            <a:endParaRPr lang="fr-FR" baseline="-25000" dirty="0"/>
          </a:p>
          <a:p>
            <a:r>
              <a:rPr lang="fr-FR" dirty="0"/>
              <a:t>Ion nitrate /acide nitreux</a:t>
            </a:r>
          </a:p>
          <a:p>
            <a:r>
              <a:rPr lang="fr-FR" dirty="0"/>
              <a:t>Oxyde d’argent / Argent</a:t>
            </a:r>
          </a:p>
          <a:p>
            <a:r>
              <a:rPr lang="fr-FR" dirty="0"/>
              <a:t>Dioxyde de carbone / acide oxalique</a:t>
            </a:r>
          </a:p>
          <a:p>
            <a:r>
              <a:rPr lang="fr-FR" dirty="0"/>
              <a:t>Ion </a:t>
            </a:r>
            <a:r>
              <a:rPr lang="fr-FR" dirty="0" err="1"/>
              <a:t>trioxochlorate</a:t>
            </a:r>
            <a:r>
              <a:rPr lang="fr-FR" dirty="0"/>
              <a:t> / dichlore </a:t>
            </a:r>
          </a:p>
          <a:p>
            <a:r>
              <a:rPr lang="fr-FR" dirty="0"/>
              <a:t>dioxygène / eau oxygénée</a:t>
            </a:r>
          </a:p>
          <a:p>
            <a:r>
              <a:rPr lang="fr-FR" dirty="0"/>
              <a:t>Soufre/sulfure d’hydrogène</a:t>
            </a:r>
          </a:p>
          <a:p>
            <a:r>
              <a:rPr lang="fr-FR" dirty="0"/>
              <a:t>Ion ferrate / ion fer III ou ion ferrique</a:t>
            </a:r>
          </a:p>
          <a:p>
            <a:r>
              <a:rPr lang="fr-FR" dirty="0"/>
              <a:t>magnétite / ion fer II ou ion ferreux </a:t>
            </a:r>
          </a:p>
          <a:p>
            <a:r>
              <a:rPr lang="fr-FR" dirty="0"/>
              <a:t>Acide </a:t>
            </a:r>
            <a:r>
              <a:rPr lang="fr-FR" dirty="0" err="1"/>
              <a:t>hypoiodeux</a:t>
            </a:r>
            <a:r>
              <a:rPr lang="fr-FR" dirty="0"/>
              <a:t>/ ion iode</a:t>
            </a:r>
          </a:p>
          <a:p>
            <a:r>
              <a:rPr lang="fr-FR" dirty="0"/>
              <a:t>Dioxyde de manganèse/ ion manganèse</a:t>
            </a:r>
          </a:p>
          <a:p>
            <a:r>
              <a:rPr lang="fr-FR" dirty="0"/>
              <a:t>Oxyde de mercure / mercure </a:t>
            </a:r>
          </a:p>
        </p:txBody>
      </p:sp>
    </p:spTree>
    <p:extLst>
      <p:ext uri="{BB962C8B-B14F-4D97-AF65-F5344CB8AC3E}">
        <p14:creationId xmlns:p14="http://schemas.microsoft.com/office/powerpoint/2010/main" val="3406954602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Boule de feu">
  <a:themeElements>
    <a:clrScheme name="Boule de feu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Boule de feu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oule de feu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ule de feu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ule de feu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Office\Modèles\Modèles de présentation\Barre verticale.pot</Template>
  <TotalTime>2101</TotalTime>
  <Words>505</Words>
  <Application>Microsoft Office PowerPoint</Application>
  <PresentationFormat>Affichage à l'écran (4:3)</PresentationFormat>
  <Paragraphs>47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Comic Sans MS</vt:lpstr>
      <vt:lpstr>Times New Roman</vt:lpstr>
      <vt:lpstr>Boule de feu</vt:lpstr>
      <vt:lpstr>Comment écrire une demi-équation redox</vt:lpstr>
      <vt:lpstr>Un exemple: écrire la demi-équation redox pour  le couple MnO4-/Mn2+</vt:lpstr>
      <vt:lpstr>A vous de jouer !</vt:lpstr>
    </vt:vector>
  </TitlesOfParts>
  <Company>JEAN MARC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Aucun titre de diapositive</dc:title>
  <dc:creator>DUTEIL</dc:creator>
  <cp:lastModifiedBy>COUTRY Sandry</cp:lastModifiedBy>
  <cp:revision>122</cp:revision>
  <dcterms:created xsi:type="dcterms:W3CDTF">2001-10-16T19:17:35Z</dcterms:created>
  <dcterms:modified xsi:type="dcterms:W3CDTF">2023-01-21T20:09:08Z</dcterms:modified>
</cp:coreProperties>
</file>